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B8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66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BCE064-1342-438D-86F5-F74D9EE32D22}" type="datetimeFigureOut">
              <a:rPr lang="en-US" smtClean="0"/>
              <a:t>2/26/2016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E9182A-0DA4-4AC2-9F8D-E5E3B8C4B83D}" type="slidenum">
              <a:rPr lang="en-US" smtClean="0"/>
              <a:t>‹#›</a:t>
            </a:fld>
            <a:endParaRPr lang="en-US"/>
          </a:p>
        </p:txBody>
      </p:sp>
    </p:spTree>
    <p:extLst>
      <p:ext uri="{BB962C8B-B14F-4D97-AF65-F5344CB8AC3E}">
        <p14:creationId xmlns:p14="http://schemas.microsoft.com/office/powerpoint/2010/main" val="339025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You have just received a meeting request from the Chief of Staff on behalf of the Agency Head.  The subject line reads “Question about my ethics agreement.”  The meeting begins in 40 minutes, well 39 minutes now.</a:t>
            </a:r>
          </a:p>
          <a:p>
            <a:r>
              <a:rPr lang="en-US" sz="1200" kern="1200" dirty="0" smtClean="0">
                <a:solidFill>
                  <a:schemeClr val="tx1"/>
                </a:solidFill>
                <a:effectLst/>
                <a:latin typeface="+mn-lt"/>
                <a:ea typeface="+mn-ea"/>
                <a:cs typeface="+mn-cs"/>
              </a:rPr>
              <a:t>1. Work with your group to create a strategy, message, and approach for maximizing this opportunity and securing the future of your ethics program.  </a:t>
            </a:r>
          </a:p>
          <a:p>
            <a:r>
              <a:rPr lang="en-US" sz="1200" kern="1200" dirty="0" smtClean="0">
                <a:solidFill>
                  <a:schemeClr val="tx1"/>
                </a:solidFill>
                <a:effectLst/>
                <a:latin typeface="+mn-lt"/>
                <a:ea typeface="+mn-ea"/>
                <a:cs typeface="+mn-cs"/>
              </a:rPr>
              <a:t>2. Choose a spokesperson.  </a:t>
            </a:r>
          </a:p>
          <a:p>
            <a:r>
              <a:rPr lang="en-US" sz="1200" kern="1200" dirty="0" smtClean="0">
                <a:solidFill>
                  <a:schemeClr val="tx1"/>
                </a:solidFill>
                <a:effectLst/>
                <a:latin typeface="+mn-lt"/>
                <a:ea typeface="+mn-ea"/>
                <a:cs typeface="+mn-cs"/>
              </a:rPr>
              <a:t>3. Each group will present when the timer expires.  We’ll draw numbers out of a hat to determine order.  </a:t>
            </a:r>
          </a:p>
          <a:p>
            <a:r>
              <a:rPr lang="en-US" sz="1200" kern="1200" dirty="0" smtClean="0">
                <a:solidFill>
                  <a:schemeClr val="tx1"/>
                </a:solidFill>
                <a:effectLst/>
                <a:latin typeface="+mn-lt"/>
                <a:ea typeface="+mn-ea"/>
                <a:cs typeface="+mn-cs"/>
              </a:rPr>
              <a:t>4. Get to work! </a:t>
            </a:r>
          </a:p>
          <a:p>
            <a:endParaRPr lang="en-US" dirty="0"/>
          </a:p>
        </p:txBody>
      </p:sp>
      <p:sp>
        <p:nvSpPr>
          <p:cNvPr id="4" name="Slide Number Placeholder 3"/>
          <p:cNvSpPr>
            <a:spLocks noGrp="1"/>
          </p:cNvSpPr>
          <p:nvPr>
            <p:ph type="sldNum" sz="quarter" idx="10"/>
          </p:nvPr>
        </p:nvSpPr>
        <p:spPr/>
        <p:txBody>
          <a:bodyPr/>
          <a:lstStyle/>
          <a:p>
            <a:fld id="{87E9182A-0DA4-4AC2-9F8D-E5E3B8C4B83D}" type="slidenum">
              <a:rPr lang="en-US" smtClean="0"/>
              <a:t>2</a:t>
            </a:fld>
            <a:endParaRPr lang="en-US"/>
          </a:p>
        </p:txBody>
      </p:sp>
    </p:spTree>
    <p:extLst>
      <p:ext uri="{BB962C8B-B14F-4D97-AF65-F5344CB8AC3E}">
        <p14:creationId xmlns:p14="http://schemas.microsoft.com/office/powerpoint/2010/main" val="2018682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BBF0AF-968E-4787-83B8-7F68F2F2E747}" type="datetimeFigureOut">
              <a:rPr lang="en-US" smtClean="0"/>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1155121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BBF0AF-968E-4787-83B8-7F68F2F2E747}" type="datetimeFigureOut">
              <a:rPr lang="en-US" smtClean="0"/>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2356531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BBF0AF-968E-4787-83B8-7F68F2F2E747}" type="datetimeFigureOut">
              <a:rPr lang="en-US" smtClean="0"/>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2920143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BBF0AF-968E-4787-83B8-7F68F2F2E747}" type="datetimeFigureOut">
              <a:rPr lang="en-US" smtClean="0"/>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560290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BBF0AF-968E-4787-83B8-7F68F2F2E747}" type="datetimeFigureOut">
              <a:rPr lang="en-US" smtClean="0"/>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18840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BBF0AF-968E-4787-83B8-7F68F2F2E747}" type="datetimeFigureOut">
              <a:rPr lang="en-US" smtClean="0"/>
              <a:t>2/26/2016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734621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BBF0AF-968E-4787-83B8-7F68F2F2E747}" type="datetimeFigureOut">
              <a:rPr lang="en-US" smtClean="0"/>
              <a:t>2/26/2016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2174855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BBF0AF-968E-4787-83B8-7F68F2F2E747}" type="datetimeFigureOut">
              <a:rPr lang="en-US" smtClean="0"/>
              <a:t>2/26/2016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3279805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BBF0AF-968E-4787-83B8-7F68F2F2E747}" type="datetimeFigureOut">
              <a:rPr lang="en-US" smtClean="0"/>
              <a:t>2/26/2016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3653835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BBF0AF-968E-4787-83B8-7F68F2F2E747}" type="datetimeFigureOut">
              <a:rPr lang="en-US" smtClean="0"/>
              <a:t>2/26/2016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1149065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BBF0AF-968E-4787-83B8-7F68F2F2E747}" type="datetimeFigureOut">
              <a:rPr lang="en-US" smtClean="0"/>
              <a:t>2/26/2016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7189A-1CC2-45EF-A0A5-CBC445F8DB4C}" type="slidenum">
              <a:rPr lang="en-US" smtClean="0"/>
              <a:t>‹#›</a:t>
            </a:fld>
            <a:endParaRPr lang="en-US"/>
          </a:p>
        </p:txBody>
      </p:sp>
    </p:spTree>
    <p:extLst>
      <p:ext uri="{BB962C8B-B14F-4D97-AF65-F5344CB8AC3E}">
        <p14:creationId xmlns:p14="http://schemas.microsoft.com/office/powerpoint/2010/main" val="4029113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BF0AF-968E-4787-83B8-7F68F2F2E747}" type="datetimeFigureOut">
              <a:rPr lang="en-US" smtClean="0"/>
              <a:t>2/26/2016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87189A-1CC2-45EF-A0A5-CBC445F8DB4C}" type="slidenum">
              <a:rPr lang="en-US" smtClean="0"/>
              <a:t>‹#›</a:t>
            </a:fld>
            <a:endParaRPr lang="en-US"/>
          </a:p>
        </p:txBody>
      </p:sp>
    </p:spTree>
    <p:extLst>
      <p:ext uri="{BB962C8B-B14F-4D97-AF65-F5344CB8AC3E}">
        <p14:creationId xmlns:p14="http://schemas.microsoft.com/office/powerpoint/2010/main" val="2418058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goldsim.com/Images/Content/Solution/Ches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 y="92934"/>
            <a:ext cx="8046720" cy="5469666"/>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563880" y="5083175"/>
            <a:ext cx="8046720" cy="1470025"/>
          </a:xfrm>
          <a:prstGeom prst="rect">
            <a:avLst/>
          </a:prstGeom>
          <a:solidFill>
            <a:schemeClr val="tx1"/>
          </a:solidFill>
        </p:spPr>
        <p:txBody>
          <a:bodyP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b="1" dirty="0" smtClean="0">
                <a:solidFill>
                  <a:srgbClr val="CC9900"/>
                </a:solidFill>
                <a:latin typeface="Baskerville Old Face" panose="02020602080505020303" pitchFamily="18" charset="0"/>
              </a:rPr>
              <a:t>Leadership Challenge:</a:t>
            </a:r>
          </a:p>
          <a:p>
            <a:r>
              <a:rPr lang="en-US" sz="5400" dirty="0" smtClean="0">
                <a:solidFill>
                  <a:schemeClr val="bg2">
                    <a:lumMod val="50000"/>
                  </a:schemeClr>
                </a:solidFill>
                <a:latin typeface="Bookman Old Style" panose="02050604050505020204" pitchFamily="18" charset="0"/>
              </a:rPr>
              <a:t>Strategic Foresight Exercise</a:t>
            </a:r>
          </a:p>
          <a:p>
            <a:endParaRPr lang="en-US" sz="5400" b="1" dirty="0">
              <a:solidFill>
                <a:schemeClr val="bg2">
                  <a:lumMod val="50000"/>
                </a:schemeClr>
              </a:solidFill>
              <a:latin typeface="Baskerville Old Face" panose="02020602080505020303" pitchFamily="18" charset="0"/>
            </a:endParaRPr>
          </a:p>
        </p:txBody>
      </p:sp>
    </p:spTree>
    <p:extLst>
      <p:ext uri="{BB962C8B-B14F-4D97-AF65-F5344CB8AC3E}">
        <p14:creationId xmlns:p14="http://schemas.microsoft.com/office/powerpoint/2010/main" val="967812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lnSpcReduction="10000"/>
          </a:bodyPr>
          <a:lstStyle/>
          <a:p>
            <a:pPr marL="514350" indent="-514350">
              <a:buAutoNum type="arabicPeriod"/>
            </a:pPr>
            <a:r>
              <a:rPr lang="en-US" b="1" dirty="0" smtClean="0">
                <a:latin typeface="Baskerville Old Face" panose="02020602080505020303" pitchFamily="18" charset="0"/>
              </a:rPr>
              <a:t>You’ve just received a meeting request from the new Chief of Staff to meet with your new Agency </a:t>
            </a:r>
            <a:r>
              <a:rPr lang="en-US" b="1" dirty="0">
                <a:latin typeface="Baskerville Old Face" panose="02020602080505020303" pitchFamily="18" charset="0"/>
              </a:rPr>
              <a:t>H</a:t>
            </a:r>
            <a:r>
              <a:rPr lang="en-US" b="1" dirty="0" smtClean="0">
                <a:latin typeface="Baskerville Old Face" panose="02020602080505020303" pitchFamily="18" charset="0"/>
              </a:rPr>
              <a:t>ead.</a:t>
            </a:r>
          </a:p>
          <a:p>
            <a:pPr marL="514350" indent="-514350">
              <a:buAutoNum type="arabicPeriod"/>
            </a:pPr>
            <a:r>
              <a:rPr lang="en-US" b="1" dirty="0" smtClean="0">
                <a:latin typeface="Baskerville Old Face" panose="02020602080505020303" pitchFamily="18" charset="0"/>
              </a:rPr>
              <a:t>The meeting starts in 40 minutes.</a:t>
            </a:r>
          </a:p>
          <a:p>
            <a:pPr marL="514350" indent="-514350">
              <a:buAutoNum type="arabicPeriod"/>
            </a:pPr>
            <a:r>
              <a:rPr lang="en-US" b="1" dirty="0" smtClean="0">
                <a:latin typeface="Baskerville Old Face" panose="02020602080505020303" pitchFamily="18" charset="0"/>
              </a:rPr>
              <a:t>Read the document for Background and Context.</a:t>
            </a:r>
          </a:p>
          <a:p>
            <a:pPr marL="514350" indent="-514350">
              <a:buAutoNum type="arabicPeriod"/>
            </a:pPr>
            <a:r>
              <a:rPr lang="en-US" b="1" dirty="0" smtClean="0">
                <a:latin typeface="Baskerville Old Face" panose="02020602080505020303" pitchFamily="18" charset="0"/>
              </a:rPr>
              <a:t>Work in groups to create a strategy and  message to maximize this opportunity.</a:t>
            </a:r>
          </a:p>
          <a:p>
            <a:pPr marL="514350" indent="-514350">
              <a:buAutoNum type="arabicPeriod"/>
            </a:pPr>
            <a:r>
              <a:rPr lang="en-US" b="1" dirty="0" smtClean="0">
                <a:latin typeface="Baskerville Old Face" panose="02020602080505020303" pitchFamily="18" charset="0"/>
              </a:rPr>
              <a:t>Choose a spokesperson to present for the group.</a:t>
            </a:r>
            <a:endParaRPr lang="en-US" b="1" dirty="0">
              <a:latin typeface="Baskerville Old Face" panose="02020602080505020303" pitchFamily="18" charset="0"/>
            </a:endParaRPr>
          </a:p>
        </p:txBody>
      </p:sp>
      <p:sp>
        <p:nvSpPr>
          <p:cNvPr id="4" name="Title 1"/>
          <p:cNvSpPr txBox="1">
            <a:spLocks/>
          </p:cNvSpPr>
          <p:nvPr/>
        </p:nvSpPr>
        <p:spPr>
          <a:xfrm>
            <a:off x="563880" y="76201"/>
            <a:ext cx="8046720" cy="1295400"/>
          </a:xfrm>
          <a:prstGeom prst="rect">
            <a:avLst/>
          </a:prstGeom>
          <a:solidFill>
            <a:schemeClr val="tx1"/>
          </a:solidFill>
        </p:spPr>
        <p:txBody>
          <a:bodyP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200" b="1" dirty="0" smtClean="0">
                <a:solidFill>
                  <a:srgbClr val="CC9900"/>
                </a:solidFill>
                <a:latin typeface="Baskerville Old Face" panose="02020602080505020303" pitchFamily="18" charset="0"/>
              </a:rPr>
              <a:t>Leadership Challenge</a:t>
            </a:r>
          </a:p>
          <a:p>
            <a:r>
              <a:rPr lang="en-US" sz="4800" dirty="0" smtClean="0">
                <a:solidFill>
                  <a:schemeClr val="bg2">
                    <a:lumMod val="50000"/>
                  </a:schemeClr>
                </a:solidFill>
                <a:latin typeface="Bookman Old Style" panose="02050604050505020204" pitchFamily="18" charset="0"/>
              </a:rPr>
              <a:t>Instructions:</a:t>
            </a:r>
          </a:p>
          <a:p>
            <a:endParaRPr lang="en-US" sz="5400" b="1" dirty="0">
              <a:solidFill>
                <a:schemeClr val="bg2">
                  <a:lumMod val="50000"/>
                </a:schemeClr>
              </a:solidFill>
              <a:latin typeface="Baskerville Old Face" panose="02020602080505020303" pitchFamily="18" charset="0"/>
            </a:endParaRPr>
          </a:p>
        </p:txBody>
      </p:sp>
    </p:spTree>
    <p:extLst>
      <p:ext uri="{BB962C8B-B14F-4D97-AF65-F5344CB8AC3E}">
        <p14:creationId xmlns:p14="http://schemas.microsoft.com/office/powerpoint/2010/main" val="2063647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173</Words>
  <Application>Microsoft Office PowerPoint</Application>
  <PresentationFormat>On-screen Show (4:3)</PresentationFormat>
  <Paragraphs>15</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US Office of Government Ethics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Cheryl L. Kane-Piasecki</dc:creator>
  <cp:lastModifiedBy>Cheryl L. Kane-Piasecki</cp:lastModifiedBy>
  <cp:revision>3</cp:revision>
  <dcterms:created xsi:type="dcterms:W3CDTF">2016-02-26T19:32:59Z</dcterms:created>
  <dcterms:modified xsi:type="dcterms:W3CDTF">2016-02-26T19:58:15Z</dcterms:modified>
</cp:coreProperties>
</file>